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5" r:id="rId2"/>
  </p:sldIdLst>
  <p:sldSz cx="15119350" cy="10691813"/>
  <p:notesSz cx="6797675" cy="9926638"/>
  <p:defaultTextStyle>
    <a:defPPr>
      <a:defRPr lang="it-IT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88493" autoAdjust="0"/>
  </p:normalViewPr>
  <p:slideViewPr>
    <p:cSldViewPr snapToGrid="0">
      <p:cViewPr varScale="1">
        <p:scale>
          <a:sx n="64" d="100"/>
          <a:sy n="64" d="100"/>
        </p:scale>
        <p:origin x="219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11" cy="497368"/>
          </a:xfrm>
          <a:prstGeom prst="rect">
            <a:avLst/>
          </a:prstGeom>
        </p:spPr>
        <p:txBody>
          <a:bodyPr vert="horz" lIns="62500" tIns="31250" rIns="62500" bIns="31250" rtlCol="0"/>
          <a:lstStyle>
            <a:lvl1pPr algn="l">
              <a:defRPr sz="8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688" y="1"/>
            <a:ext cx="2945910" cy="497368"/>
          </a:xfrm>
          <a:prstGeom prst="rect">
            <a:avLst/>
          </a:prstGeom>
        </p:spPr>
        <p:txBody>
          <a:bodyPr vert="horz" lIns="62500" tIns="31250" rIns="62500" bIns="31250" rtlCol="0"/>
          <a:lstStyle>
            <a:lvl1pPr algn="r">
              <a:defRPr sz="800"/>
            </a:lvl1pPr>
          </a:lstStyle>
          <a:p>
            <a:fld id="{EA9ED1E5-6F95-4BB9-8DCC-A9B69B5E02CD}" type="datetimeFigureOut">
              <a:rPr lang="it-IT" smtClean="0"/>
              <a:t>20/04/2021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1425"/>
            <a:ext cx="47339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500" tIns="31250" rIns="62500" bIns="3125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661" y="4777352"/>
            <a:ext cx="5438355" cy="3908048"/>
          </a:xfrm>
          <a:prstGeom prst="rect">
            <a:avLst/>
          </a:prstGeom>
        </p:spPr>
        <p:txBody>
          <a:bodyPr vert="horz" lIns="62500" tIns="31250" rIns="62500" bIns="3125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272"/>
            <a:ext cx="2945911" cy="497368"/>
          </a:xfrm>
          <a:prstGeom prst="rect">
            <a:avLst/>
          </a:prstGeom>
        </p:spPr>
        <p:txBody>
          <a:bodyPr vert="horz" lIns="62500" tIns="31250" rIns="62500" bIns="31250" rtlCol="0" anchor="b"/>
          <a:lstStyle>
            <a:lvl1pPr algn="l">
              <a:defRPr sz="8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688" y="9429272"/>
            <a:ext cx="2945910" cy="497368"/>
          </a:xfrm>
          <a:prstGeom prst="rect">
            <a:avLst/>
          </a:prstGeom>
        </p:spPr>
        <p:txBody>
          <a:bodyPr vert="horz" lIns="62500" tIns="31250" rIns="62500" bIns="31250" rtlCol="0" anchor="b"/>
          <a:lstStyle>
            <a:lvl1pPr algn="r">
              <a:defRPr sz="800"/>
            </a:lvl1pPr>
          </a:lstStyle>
          <a:p>
            <a:fld id="{09D5F644-DF5D-4308-89D3-825739BA4CD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567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it-IT" u="none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5F644-DF5D-4308-89D3-825739BA4CD7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952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4F3-5408-41D7-A9FF-7CD5FEC8DAB9}" type="datetimeFigureOut">
              <a:rPr lang="it-IT" smtClean="0"/>
              <a:t>20/04/2021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8DE5-E5B9-4368-9B53-B4036DEA43B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893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4F3-5408-41D7-A9FF-7CD5FEC8DAB9}" type="datetimeFigureOut">
              <a:rPr lang="it-IT" smtClean="0"/>
              <a:t>20/04/2021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8DE5-E5B9-4368-9B53-B4036DEA43B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585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4F3-5408-41D7-A9FF-7CD5FEC8DAB9}" type="datetimeFigureOut">
              <a:rPr lang="it-IT" smtClean="0"/>
              <a:t>20/04/2021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8DE5-E5B9-4368-9B53-B4036DEA43B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525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4F3-5408-41D7-A9FF-7CD5FEC8DAB9}" type="datetimeFigureOut">
              <a:rPr lang="it-IT" smtClean="0"/>
              <a:t>20/04/2021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8DE5-E5B9-4368-9B53-B4036DEA43B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479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4F3-5408-41D7-A9FF-7CD5FEC8DAB9}" type="datetimeFigureOut">
              <a:rPr lang="it-IT" smtClean="0"/>
              <a:t>20/04/2021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8DE5-E5B9-4368-9B53-B4036DEA43B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846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4F3-5408-41D7-A9FF-7CD5FEC8DAB9}" type="datetimeFigureOut">
              <a:rPr lang="it-IT" smtClean="0"/>
              <a:t>20/04/2021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8DE5-E5B9-4368-9B53-B4036DEA43B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144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4F3-5408-41D7-A9FF-7CD5FEC8DAB9}" type="datetimeFigureOut">
              <a:rPr lang="it-IT" smtClean="0"/>
              <a:t>20/04/2021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8DE5-E5B9-4368-9B53-B4036DEA43B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115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4F3-5408-41D7-A9FF-7CD5FEC8DAB9}" type="datetimeFigureOut">
              <a:rPr lang="it-IT" smtClean="0"/>
              <a:t>20/04/2021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8DE5-E5B9-4368-9B53-B4036DEA43B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126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4F3-5408-41D7-A9FF-7CD5FEC8DAB9}" type="datetimeFigureOut">
              <a:rPr lang="it-IT" smtClean="0"/>
              <a:t>20/04/2021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8DE5-E5B9-4368-9B53-B4036DEA43B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410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4F3-5408-41D7-A9FF-7CD5FEC8DAB9}" type="datetimeFigureOut">
              <a:rPr lang="it-IT" smtClean="0"/>
              <a:t>20/04/2021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8DE5-E5B9-4368-9B53-B4036DEA43B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114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4F3-5408-41D7-A9FF-7CD5FEC8DAB9}" type="datetimeFigureOut">
              <a:rPr lang="it-IT" smtClean="0"/>
              <a:t>20/04/2021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88DE5-E5B9-4368-9B53-B4036DEA43B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705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0B4F3-5408-41D7-A9FF-7CD5FEC8DAB9}" type="datetimeFigureOut">
              <a:rPr lang="it-IT" smtClean="0"/>
              <a:t>20/04/2021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88DE5-E5B9-4368-9B53-B4036DEA43B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127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uppo 136"/>
          <p:cNvGrpSpPr/>
          <p:nvPr/>
        </p:nvGrpSpPr>
        <p:grpSpPr>
          <a:xfrm>
            <a:off x="3940338" y="5329810"/>
            <a:ext cx="3250302" cy="802917"/>
            <a:chOff x="2749722" y="3862697"/>
            <a:chExt cx="2306812" cy="717096"/>
          </a:xfrm>
          <a:solidFill>
            <a:schemeClr val="accent6">
              <a:lumMod val="60000"/>
              <a:lumOff val="40000"/>
            </a:schemeClr>
          </a:solidFill>
        </p:grpSpPr>
        <p:grpSp>
          <p:nvGrpSpPr>
            <p:cNvPr id="88" name="Gruppo 87"/>
            <p:cNvGrpSpPr/>
            <p:nvPr/>
          </p:nvGrpSpPr>
          <p:grpSpPr>
            <a:xfrm>
              <a:off x="2749722" y="3862697"/>
              <a:ext cx="2306812" cy="717096"/>
              <a:chOff x="1362955" y="3646155"/>
              <a:chExt cx="1089152" cy="1089152"/>
            </a:xfrm>
            <a:grpFill/>
          </p:grpSpPr>
          <p:sp>
            <p:nvSpPr>
              <p:cNvPr id="89" name="Rettangolo arrotondato 88"/>
              <p:cNvSpPr/>
              <p:nvPr/>
            </p:nvSpPr>
            <p:spPr>
              <a:xfrm>
                <a:off x="1362955" y="3646155"/>
                <a:ext cx="1089152" cy="1089152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0" name="Rettangolo 89"/>
              <p:cNvSpPr/>
              <p:nvPr/>
            </p:nvSpPr>
            <p:spPr>
              <a:xfrm>
                <a:off x="1407502" y="3879725"/>
                <a:ext cx="982816" cy="710274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3548" tIns="53548" rIns="53548" bIns="53548" numCol="1" spcCol="1270" anchor="ctr" anchorCtr="0">
                <a:noAutofit/>
              </a:bodyPr>
              <a:lstStyle/>
              <a:p>
                <a:pPr algn="ctr" defTabSz="937082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it-IT" sz="1400" b="1" dirty="0">
                    <a:solidFill>
                      <a:schemeClr val="tx1"/>
                    </a:solidFill>
                  </a:rPr>
                  <a:t>INVIO ATTESTAZIONE DI </a:t>
                </a:r>
                <a:r>
                  <a:rPr lang="it-IT" sz="1400" b="1" dirty="0" smtClean="0">
                    <a:solidFill>
                      <a:schemeClr val="tx1"/>
                    </a:solidFill>
                  </a:rPr>
                  <a:t>PAGAMENTO</a:t>
                </a:r>
              </a:p>
              <a:p>
                <a:pPr algn="ctr" defTabSz="937082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it-IT" sz="14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it-IT" sz="1400" b="1" dirty="0">
                    <a:solidFill>
                      <a:schemeClr val="tx1"/>
                    </a:solidFill>
                  </a:rPr>
                  <a:t>(CON MAGGIORAZIONE</a:t>
                </a:r>
              </a:p>
              <a:p>
                <a:pPr algn="ctr" defTabSz="937082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it-IT" sz="1400" b="1" dirty="0">
                    <a:solidFill>
                      <a:schemeClr val="tx1"/>
                    </a:solidFill>
                  </a:rPr>
                  <a:t> PER COSTI DI SPEDIZIONE)</a:t>
                </a:r>
              </a:p>
              <a:p>
                <a:pPr algn="ctr" defTabSz="93708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it-IT" sz="1400" b="1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152" name="Immagine 15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5728" y="4147169"/>
              <a:ext cx="405816" cy="405817"/>
            </a:xfrm>
            <a:prstGeom prst="rect">
              <a:avLst/>
            </a:prstGeom>
            <a:grpFill/>
          </p:spPr>
        </p:pic>
        <p:pic>
          <p:nvPicPr>
            <p:cNvPr id="178" name="Immagine 17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6171" y="4147729"/>
              <a:ext cx="369155" cy="369155"/>
            </a:xfrm>
            <a:prstGeom prst="rect">
              <a:avLst/>
            </a:prstGeom>
            <a:grpFill/>
          </p:spPr>
        </p:pic>
      </p:grpSp>
      <p:cxnSp>
        <p:nvCxnSpPr>
          <p:cNvPr id="76" name="Connettore 4 75"/>
          <p:cNvCxnSpPr>
            <a:stCxn id="49" idx="2"/>
            <a:endCxn id="46" idx="0"/>
          </p:cNvCxnSpPr>
          <p:nvPr/>
        </p:nvCxnSpPr>
        <p:spPr>
          <a:xfrm rot="5400000">
            <a:off x="5697106" y="-850282"/>
            <a:ext cx="522066" cy="369150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uppo 50"/>
          <p:cNvGrpSpPr/>
          <p:nvPr/>
        </p:nvGrpSpPr>
        <p:grpSpPr>
          <a:xfrm>
            <a:off x="0" y="2260503"/>
            <a:ext cx="2697958" cy="825454"/>
            <a:chOff x="1425275" y="3805598"/>
            <a:chExt cx="1089152" cy="108915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52" name="Rettangolo arrotondato 51"/>
            <p:cNvSpPr/>
            <p:nvPr/>
          </p:nvSpPr>
          <p:spPr>
            <a:xfrm>
              <a:off x="1425275" y="3805598"/>
              <a:ext cx="1089152" cy="1089152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ettangolo 52"/>
            <p:cNvSpPr/>
            <p:nvPr/>
          </p:nvSpPr>
          <p:spPr>
            <a:xfrm>
              <a:off x="1495442" y="3959302"/>
              <a:ext cx="982816" cy="84648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548" tIns="53548" rIns="53548" bIns="53548" numCol="1" spcCol="1270" anchor="ctr" anchorCtr="0">
              <a:noAutofit/>
            </a:bodyPr>
            <a:lstStyle/>
            <a:p>
              <a:pPr algn="ctr" defTabSz="9370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dirty="0">
                  <a:solidFill>
                    <a:schemeClr val="tx1"/>
                  </a:solidFill>
                </a:rPr>
                <a:t>TRAMITE SITO EINET</a:t>
              </a:r>
              <a:br>
                <a:rPr lang="it-IT" sz="1400" b="1" dirty="0">
                  <a:solidFill>
                    <a:schemeClr val="tx1"/>
                  </a:solidFill>
                </a:rPr>
              </a:br>
              <a:r>
                <a:rPr lang="it-IT" sz="1400" b="1" dirty="0" smtClean="0">
                  <a:solidFill>
                    <a:schemeClr val="tx1"/>
                  </a:solidFill>
                </a:rPr>
                <a:t> AG-GATE </a:t>
              </a:r>
            </a:p>
            <a:p>
              <a:pPr algn="ctr" defTabSz="9370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100" b="1" dirty="0" smtClean="0">
                  <a:solidFill>
                    <a:schemeClr val="tx1"/>
                  </a:solidFill>
                </a:rPr>
                <a:t>(</a:t>
              </a:r>
              <a:r>
                <a:rPr lang="it-IT" sz="1100" dirty="0">
                  <a:solidFill>
                    <a:schemeClr val="tx1"/>
                  </a:solidFill>
                </a:rPr>
                <a:t>RISERVATA AL PERONALE DELL’ESERCITO)</a:t>
              </a:r>
              <a:endParaRPr lang="it-IT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uppo 59"/>
          <p:cNvGrpSpPr/>
          <p:nvPr/>
        </p:nvGrpSpPr>
        <p:grpSpPr>
          <a:xfrm>
            <a:off x="3940338" y="4295861"/>
            <a:ext cx="3250302" cy="819322"/>
            <a:chOff x="3251199" y="2355420"/>
            <a:chExt cx="1625600" cy="16256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1" name="Rettangolo arrotondato 60"/>
            <p:cNvSpPr/>
            <p:nvPr/>
          </p:nvSpPr>
          <p:spPr>
            <a:xfrm>
              <a:off x="3251199" y="2355420"/>
              <a:ext cx="1625600" cy="16256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Rettangolo 61"/>
            <p:cNvSpPr/>
            <p:nvPr/>
          </p:nvSpPr>
          <p:spPr>
            <a:xfrm>
              <a:off x="3298447" y="2486744"/>
              <a:ext cx="1509954" cy="144432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0796" tIns="100796" rIns="100796" bIns="100796" numCol="1" spcCol="1270" anchor="ctr" anchorCtr="0">
              <a:noAutofit/>
            </a:bodyPr>
            <a:lstStyle/>
            <a:p>
              <a:pPr algn="ctr" defTabSz="17639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dirty="0">
                  <a:solidFill>
                    <a:schemeClr val="tx1"/>
                  </a:solidFill>
                </a:rPr>
                <a:t>COMUNICAZIONE DI ACCETTAZIONE E RICHIESTA PAGAMENTO</a:t>
              </a:r>
            </a:p>
          </p:txBody>
        </p:sp>
      </p:grpSp>
      <p:grpSp>
        <p:nvGrpSpPr>
          <p:cNvPr id="63" name="Gruppo 62"/>
          <p:cNvGrpSpPr/>
          <p:nvPr/>
        </p:nvGrpSpPr>
        <p:grpSpPr>
          <a:xfrm>
            <a:off x="3954853" y="6428783"/>
            <a:ext cx="3229180" cy="753676"/>
            <a:chOff x="664034" y="3349159"/>
            <a:chExt cx="1089152" cy="108915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4" name="Rettangolo arrotondato 63"/>
            <p:cNvSpPr/>
            <p:nvPr/>
          </p:nvSpPr>
          <p:spPr>
            <a:xfrm>
              <a:off x="664034" y="3349159"/>
              <a:ext cx="1089152" cy="1089153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Rettangolo 64"/>
            <p:cNvSpPr/>
            <p:nvPr/>
          </p:nvSpPr>
          <p:spPr>
            <a:xfrm>
              <a:off x="796632" y="3446535"/>
              <a:ext cx="843591" cy="71027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548" tIns="53548" rIns="53548" bIns="53548" numCol="1" spcCol="1270" anchor="ctr" anchorCtr="0">
              <a:noAutofit/>
            </a:bodyPr>
            <a:lstStyle/>
            <a:p>
              <a:pPr algn="ctr" defTabSz="9370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dirty="0">
                  <a:solidFill>
                    <a:schemeClr val="tx1"/>
                  </a:solidFill>
                </a:rPr>
                <a:t>VERIFICA ATTESTAZIONE DI PAGAMENTO</a:t>
              </a:r>
            </a:p>
          </p:txBody>
        </p:sp>
      </p:grpSp>
      <p:cxnSp>
        <p:nvCxnSpPr>
          <p:cNvPr id="84" name="Connettore 2 83"/>
          <p:cNvCxnSpPr>
            <a:stCxn id="89" idx="2"/>
            <a:endCxn id="64" idx="0"/>
          </p:cNvCxnSpPr>
          <p:nvPr/>
        </p:nvCxnSpPr>
        <p:spPr>
          <a:xfrm>
            <a:off x="5565489" y="6132727"/>
            <a:ext cx="3954" cy="296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2 91"/>
          <p:cNvCxnSpPr>
            <a:stCxn id="61" idx="2"/>
            <a:endCxn id="89" idx="0"/>
          </p:cNvCxnSpPr>
          <p:nvPr/>
        </p:nvCxnSpPr>
        <p:spPr>
          <a:xfrm>
            <a:off x="5565489" y="5115183"/>
            <a:ext cx="0" cy="214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2 93"/>
          <p:cNvCxnSpPr>
            <a:stCxn id="55" idx="2"/>
            <a:endCxn id="73" idx="0"/>
          </p:cNvCxnSpPr>
          <p:nvPr/>
        </p:nvCxnSpPr>
        <p:spPr>
          <a:xfrm>
            <a:off x="11934156" y="2029384"/>
            <a:ext cx="2167" cy="21849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4 99"/>
          <p:cNvCxnSpPr>
            <a:stCxn id="46" idx="2"/>
            <a:endCxn id="52" idx="0"/>
          </p:cNvCxnSpPr>
          <p:nvPr/>
        </p:nvCxnSpPr>
        <p:spPr>
          <a:xfrm rot="5400000">
            <a:off x="2622756" y="770870"/>
            <a:ext cx="215857" cy="276340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4 100"/>
          <p:cNvCxnSpPr>
            <a:stCxn id="104" idx="2"/>
            <a:endCxn id="58" idx="3"/>
          </p:cNvCxnSpPr>
          <p:nvPr/>
        </p:nvCxnSpPr>
        <p:spPr>
          <a:xfrm rot="5400000">
            <a:off x="5414526" y="2824534"/>
            <a:ext cx="383454" cy="89881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4 101"/>
          <p:cNvCxnSpPr>
            <a:stCxn id="52" idx="2"/>
            <a:endCxn id="58" idx="1"/>
          </p:cNvCxnSpPr>
          <p:nvPr/>
        </p:nvCxnSpPr>
        <p:spPr>
          <a:xfrm rot="16200000" flipH="1">
            <a:off x="1833614" y="2601321"/>
            <a:ext cx="379709" cy="134897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uppo 102"/>
          <p:cNvGrpSpPr/>
          <p:nvPr/>
        </p:nvGrpSpPr>
        <p:grpSpPr>
          <a:xfrm>
            <a:off x="5095919" y="2281864"/>
            <a:ext cx="1919477" cy="808675"/>
            <a:chOff x="2860402" y="3450865"/>
            <a:chExt cx="1089152" cy="110048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04" name="Rettangolo arrotondato 103"/>
            <p:cNvSpPr/>
            <p:nvPr/>
          </p:nvSpPr>
          <p:spPr>
            <a:xfrm>
              <a:off x="2860402" y="3450865"/>
              <a:ext cx="1089152" cy="1089152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5" name="Rettangolo 104"/>
            <p:cNvSpPr/>
            <p:nvPr/>
          </p:nvSpPr>
          <p:spPr>
            <a:xfrm>
              <a:off x="2940861" y="3939580"/>
              <a:ext cx="939871" cy="61176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548" tIns="53548" rIns="53548" bIns="53548" numCol="1" spcCol="1270" anchor="ctr" anchorCtr="0">
              <a:noAutofit/>
            </a:bodyPr>
            <a:lstStyle/>
            <a:p>
              <a:pPr algn="ctr" defTabSz="9370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dirty="0">
                  <a:solidFill>
                    <a:schemeClr val="tx1"/>
                  </a:solidFill>
                </a:rPr>
                <a:t/>
              </a:r>
              <a:br>
                <a:rPr lang="it-IT" sz="1400" b="1" dirty="0">
                  <a:solidFill>
                    <a:schemeClr val="tx1"/>
                  </a:solidFill>
                </a:rPr>
              </a:br>
              <a:r>
                <a:rPr lang="it-IT" sz="1400" b="1" dirty="0" smtClean="0">
                  <a:solidFill>
                    <a:schemeClr val="tx1"/>
                  </a:solidFill>
                </a:rPr>
                <a:t>CARTACEA INVIATA A SME</a:t>
              </a:r>
            </a:p>
            <a:p>
              <a:pPr algn="ctr" defTabSz="9370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100" dirty="0" smtClean="0">
                  <a:solidFill>
                    <a:schemeClr val="tx1"/>
                  </a:solidFill>
                </a:rPr>
                <a:t>(PER TUTTA L’UTENZA)</a:t>
              </a:r>
              <a:endParaRPr lang="it-IT" sz="1100" dirty="0">
                <a:solidFill>
                  <a:schemeClr val="tx1"/>
                </a:solidFill>
              </a:endParaRPr>
            </a:p>
            <a:p>
              <a:pPr algn="ctr" defTabSz="9370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b="1" dirty="0" smtClean="0">
                <a:solidFill>
                  <a:schemeClr val="tx1"/>
                </a:solidFill>
              </a:endParaRPr>
            </a:p>
            <a:p>
              <a:pPr algn="ctr" defTabSz="9370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6" name="Connettore 4 105"/>
          <p:cNvCxnSpPr>
            <a:stCxn id="46" idx="2"/>
            <a:endCxn id="104" idx="0"/>
          </p:cNvCxnSpPr>
          <p:nvPr/>
        </p:nvCxnSpPr>
        <p:spPr>
          <a:xfrm rot="16200000" flipH="1">
            <a:off x="4965415" y="1191619"/>
            <a:ext cx="237217" cy="194327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uppo 119"/>
          <p:cNvGrpSpPr/>
          <p:nvPr/>
        </p:nvGrpSpPr>
        <p:grpSpPr>
          <a:xfrm>
            <a:off x="8338609" y="6518615"/>
            <a:ext cx="3113162" cy="1000861"/>
            <a:chOff x="1412957" y="3872478"/>
            <a:chExt cx="1023607" cy="1089152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21" name="Rettangolo arrotondato 120"/>
            <p:cNvSpPr/>
            <p:nvPr/>
          </p:nvSpPr>
          <p:spPr>
            <a:xfrm>
              <a:off x="1412957" y="3872478"/>
              <a:ext cx="1023607" cy="1089152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2" name="Rettangolo 121"/>
            <p:cNvSpPr/>
            <p:nvPr/>
          </p:nvSpPr>
          <p:spPr>
            <a:xfrm>
              <a:off x="1451134" y="4111060"/>
              <a:ext cx="967879" cy="71790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548" tIns="53548" rIns="53548" bIns="53548" numCol="1" spcCol="1270" anchor="ctr" anchorCtr="0">
              <a:noAutofit/>
            </a:bodyPr>
            <a:lstStyle/>
            <a:p>
              <a:pPr algn="ctr" defTabSz="937082">
                <a:lnSpc>
                  <a:spcPct val="90000"/>
                </a:lnSpc>
                <a:spcBef>
                  <a:spcPct val="0"/>
                </a:spcBef>
              </a:pPr>
              <a:r>
                <a:rPr lang="it-IT" sz="1400" b="1" dirty="0">
                  <a:solidFill>
                    <a:schemeClr val="tx1"/>
                  </a:solidFill>
                </a:rPr>
                <a:t>INVIO  A SME</a:t>
              </a:r>
            </a:p>
            <a:p>
              <a:pPr algn="ctr" defTabSz="937082">
                <a:lnSpc>
                  <a:spcPct val="90000"/>
                </a:lnSpc>
                <a:spcBef>
                  <a:spcPct val="0"/>
                </a:spcBef>
              </a:pPr>
              <a:r>
                <a:rPr lang="it-IT" sz="1400" b="1" dirty="0" smtClean="0">
                  <a:solidFill>
                    <a:schemeClr val="tx1"/>
                  </a:solidFill>
                </a:rPr>
                <a:t> </a:t>
              </a:r>
              <a:r>
                <a:rPr lang="it-IT" sz="1400" b="1" dirty="0">
                  <a:solidFill>
                    <a:schemeClr val="tx1"/>
                  </a:solidFill>
                </a:rPr>
                <a:t>ATTESTAZIONE DI PAGAMENTO  </a:t>
              </a:r>
              <a:endParaRPr lang="it-IT" sz="1400" b="1" dirty="0" smtClean="0">
                <a:solidFill>
                  <a:schemeClr val="tx1"/>
                </a:solidFill>
              </a:endParaRPr>
            </a:p>
            <a:p>
              <a:pPr algn="ctr" defTabSz="937082">
                <a:lnSpc>
                  <a:spcPct val="90000"/>
                </a:lnSpc>
                <a:spcBef>
                  <a:spcPct val="0"/>
                </a:spcBef>
              </a:pPr>
              <a:r>
                <a:rPr lang="it-IT" sz="1400" b="1" dirty="0" smtClean="0">
                  <a:solidFill>
                    <a:schemeClr val="tx1"/>
                  </a:solidFill>
                </a:rPr>
                <a:t>(</a:t>
              </a:r>
              <a:r>
                <a:rPr lang="it-IT" sz="1400" b="1" dirty="0">
                  <a:solidFill>
                    <a:schemeClr val="tx1"/>
                  </a:solidFill>
                </a:rPr>
                <a:t>CON MAGGIORAZIONE</a:t>
              </a:r>
            </a:p>
            <a:p>
              <a:pPr algn="ctr" defTabSz="937082">
                <a:lnSpc>
                  <a:spcPct val="90000"/>
                </a:lnSpc>
                <a:spcBef>
                  <a:spcPct val="0"/>
                </a:spcBef>
              </a:pPr>
              <a:r>
                <a:rPr lang="it-IT" sz="1400" b="1" dirty="0">
                  <a:solidFill>
                    <a:schemeClr val="tx1"/>
                  </a:solidFill>
                </a:rPr>
                <a:t> PER COSTI DI SPEDIZIONE</a:t>
              </a:r>
              <a:r>
                <a:rPr lang="it-IT" sz="1400" b="1" dirty="0" smtClean="0">
                  <a:solidFill>
                    <a:schemeClr val="tx1"/>
                  </a:solidFill>
                </a:rPr>
                <a:t>)</a:t>
              </a:r>
            </a:p>
            <a:p>
              <a:pPr algn="ctr" defTabSz="9370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po 138"/>
          <p:cNvGrpSpPr/>
          <p:nvPr/>
        </p:nvGrpSpPr>
        <p:grpSpPr>
          <a:xfrm>
            <a:off x="6517092" y="125779"/>
            <a:ext cx="2573594" cy="608656"/>
            <a:chOff x="5933240" y="494860"/>
            <a:chExt cx="3338858" cy="621982"/>
          </a:xfrm>
          <a:solidFill>
            <a:schemeClr val="accent2"/>
          </a:solidFill>
        </p:grpSpPr>
        <p:grpSp>
          <p:nvGrpSpPr>
            <p:cNvPr id="48" name="Gruppo 47"/>
            <p:cNvGrpSpPr/>
            <p:nvPr/>
          </p:nvGrpSpPr>
          <p:grpSpPr>
            <a:xfrm>
              <a:off x="5933240" y="494860"/>
              <a:ext cx="3338858" cy="621982"/>
              <a:chOff x="3475471" y="457036"/>
              <a:chExt cx="1177057" cy="427034"/>
            </a:xfrm>
            <a:grpFill/>
          </p:grpSpPr>
          <p:sp>
            <p:nvSpPr>
              <p:cNvPr id="49" name="Rettangolo arrotondato 48"/>
              <p:cNvSpPr/>
              <p:nvPr/>
            </p:nvSpPr>
            <p:spPr>
              <a:xfrm>
                <a:off x="3475471" y="457036"/>
                <a:ext cx="1177057" cy="427034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0" name="Rettangolo 49"/>
              <p:cNvSpPr/>
              <p:nvPr/>
            </p:nvSpPr>
            <p:spPr>
              <a:xfrm>
                <a:off x="3496317" y="477882"/>
                <a:ext cx="1135365" cy="385342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4649" tIns="34649" rIns="34649" bIns="34649" numCol="1" spcCol="1270" anchor="ctr" anchorCtr="0">
                <a:noAutofit/>
              </a:bodyPr>
              <a:lstStyle/>
              <a:p>
                <a:pPr algn="ctr" defTabSz="606347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800" b="1" dirty="0" smtClean="0">
                    <a:solidFill>
                      <a:schemeClr val="bg1"/>
                    </a:solidFill>
                  </a:rPr>
                  <a:t>UTENTE</a:t>
                </a:r>
                <a:endParaRPr lang="it-IT" sz="1800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33" name="Immagine 3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93680" y="529359"/>
              <a:ext cx="519286" cy="519286"/>
            </a:xfrm>
            <a:prstGeom prst="rect">
              <a:avLst/>
            </a:prstGeom>
            <a:grpFill/>
          </p:spPr>
        </p:pic>
      </p:grpSp>
      <p:grpSp>
        <p:nvGrpSpPr>
          <p:cNvPr id="167" name="Gruppo 166"/>
          <p:cNvGrpSpPr/>
          <p:nvPr/>
        </p:nvGrpSpPr>
        <p:grpSpPr>
          <a:xfrm>
            <a:off x="10332876" y="1239519"/>
            <a:ext cx="3202559" cy="789865"/>
            <a:chOff x="11962094" y="929977"/>
            <a:chExt cx="1881827" cy="549598"/>
          </a:xfrm>
        </p:grpSpPr>
        <p:grpSp>
          <p:nvGrpSpPr>
            <p:cNvPr id="54" name="Gruppo 53"/>
            <p:cNvGrpSpPr/>
            <p:nvPr/>
          </p:nvGrpSpPr>
          <p:grpSpPr>
            <a:xfrm>
              <a:off x="11962094" y="929977"/>
              <a:ext cx="1881827" cy="549598"/>
              <a:chOff x="3251200" y="2355420"/>
              <a:chExt cx="1625600" cy="1625600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55" name="Rettangolo arrotondato 54"/>
              <p:cNvSpPr/>
              <p:nvPr/>
            </p:nvSpPr>
            <p:spPr>
              <a:xfrm>
                <a:off x="3251200" y="2355420"/>
                <a:ext cx="1625600" cy="1625600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6" name="Rettangolo 55"/>
              <p:cNvSpPr/>
              <p:nvPr/>
            </p:nvSpPr>
            <p:spPr>
              <a:xfrm>
                <a:off x="3304463" y="2433341"/>
                <a:ext cx="1357229" cy="1460154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0796" tIns="100796" rIns="100796" bIns="100796" numCol="1" spcCol="1270" anchor="ctr" anchorCtr="0">
                <a:noAutofit/>
              </a:bodyPr>
              <a:lstStyle/>
              <a:p>
                <a:pPr algn="ctr" defTabSz="176391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2400" b="1" dirty="0">
                    <a:solidFill>
                      <a:schemeClr val="tx1"/>
                    </a:solidFill>
                  </a:rPr>
                  <a:t>PRESSO </a:t>
                </a:r>
                <a:r>
                  <a:rPr lang="it-IT" sz="2400" b="1" dirty="0" smtClean="0">
                    <a:solidFill>
                      <a:schemeClr val="tx1"/>
                    </a:solidFill>
                  </a:rPr>
                  <a:t>OPS</a:t>
                </a:r>
              </a:p>
              <a:p>
                <a:pPr algn="ctr" defTabSz="176391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200" dirty="0" smtClean="0">
                    <a:solidFill>
                      <a:schemeClr val="tx1"/>
                    </a:solidFill>
                  </a:rPr>
                  <a:t>(</a:t>
                </a:r>
                <a:r>
                  <a:rPr lang="it-IT" sz="1200" dirty="0">
                    <a:solidFill>
                      <a:schemeClr val="tx1"/>
                    </a:solidFill>
                  </a:rPr>
                  <a:t>RISERVATA AL PERONALE DELL’ESERCITO</a:t>
                </a:r>
                <a:r>
                  <a:rPr lang="it-IT" sz="1200" dirty="0" smtClean="0">
                    <a:solidFill>
                      <a:schemeClr val="tx1"/>
                    </a:solidFill>
                  </a:rPr>
                  <a:t>)</a:t>
                </a:r>
                <a:endParaRPr lang="it-IT" sz="1200" b="1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39" name="Immagine 3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15592" y="1007941"/>
              <a:ext cx="490258" cy="358423"/>
            </a:xfrm>
            <a:prstGeom prst="rect">
              <a:avLst/>
            </a:prstGeom>
          </p:spPr>
        </p:pic>
      </p:grpSp>
      <p:grpSp>
        <p:nvGrpSpPr>
          <p:cNvPr id="57" name="Gruppo 56"/>
          <p:cNvGrpSpPr/>
          <p:nvPr/>
        </p:nvGrpSpPr>
        <p:grpSpPr>
          <a:xfrm>
            <a:off x="2697958" y="3035100"/>
            <a:ext cx="2458889" cy="861131"/>
            <a:chOff x="3251199" y="2355420"/>
            <a:chExt cx="1625600" cy="16256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58" name="Rettangolo arrotondato 57"/>
            <p:cNvSpPr/>
            <p:nvPr/>
          </p:nvSpPr>
          <p:spPr>
            <a:xfrm>
              <a:off x="3251199" y="2355420"/>
              <a:ext cx="1625600" cy="16256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Rettangolo 58"/>
            <p:cNvSpPr/>
            <p:nvPr/>
          </p:nvSpPr>
          <p:spPr>
            <a:xfrm>
              <a:off x="3330554" y="2434775"/>
              <a:ext cx="1466890" cy="14668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0796" tIns="100796" rIns="100796" bIns="100796" numCol="1" spcCol="1270" anchor="ctr" anchorCtr="0">
              <a:noAutofit/>
            </a:bodyPr>
            <a:lstStyle/>
            <a:p>
              <a:pPr algn="ctr" defTabSz="17639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dirty="0">
                  <a:solidFill>
                    <a:schemeClr val="tx1"/>
                  </a:solidFill>
                </a:rPr>
                <a:t>RICEZIONE  </a:t>
              </a:r>
              <a:r>
                <a:rPr lang="it-IT" sz="1400" b="1" dirty="0" smtClean="0">
                  <a:solidFill>
                    <a:schemeClr val="tx1"/>
                  </a:solidFill>
                </a:rPr>
                <a:t>RICHIESTA E </a:t>
              </a:r>
              <a:r>
                <a:rPr lang="it-IT" sz="1400" b="1" dirty="0">
                  <a:solidFill>
                    <a:schemeClr val="tx1"/>
                  </a:solidFill>
                </a:rPr>
                <a:t>VERIFICA REQUISITI</a:t>
              </a:r>
            </a:p>
          </p:txBody>
        </p:sp>
      </p:grpSp>
      <p:grpSp>
        <p:nvGrpSpPr>
          <p:cNvPr id="164" name="Gruppo 163"/>
          <p:cNvGrpSpPr/>
          <p:nvPr/>
        </p:nvGrpSpPr>
        <p:grpSpPr>
          <a:xfrm>
            <a:off x="8338610" y="4450777"/>
            <a:ext cx="3113162" cy="864316"/>
            <a:chOff x="11892600" y="2282607"/>
            <a:chExt cx="2015704" cy="435618"/>
          </a:xfrm>
        </p:grpSpPr>
        <p:grpSp>
          <p:nvGrpSpPr>
            <p:cNvPr id="85" name="Gruppo 84"/>
            <p:cNvGrpSpPr/>
            <p:nvPr/>
          </p:nvGrpSpPr>
          <p:grpSpPr>
            <a:xfrm>
              <a:off x="11892600" y="2282607"/>
              <a:ext cx="2015704" cy="435618"/>
              <a:chOff x="3109472" y="2355420"/>
              <a:chExt cx="1625600" cy="1625600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86" name="Rettangolo arrotondato 85"/>
              <p:cNvSpPr/>
              <p:nvPr/>
            </p:nvSpPr>
            <p:spPr>
              <a:xfrm>
                <a:off x="3109472" y="2355420"/>
                <a:ext cx="1625600" cy="1625600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7" name="Rettangolo 86"/>
              <p:cNvSpPr/>
              <p:nvPr/>
            </p:nvSpPr>
            <p:spPr>
              <a:xfrm>
                <a:off x="3151485" y="2598325"/>
                <a:ext cx="1497036" cy="1222397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0796" tIns="100796" rIns="100796" bIns="100796" numCol="1" spcCol="1270" anchor="ctr" anchorCtr="0">
                <a:noAutofit/>
              </a:bodyPr>
              <a:lstStyle/>
              <a:p>
                <a:pPr algn="ctr" defTabSz="176391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400" b="1" dirty="0">
                    <a:solidFill>
                      <a:schemeClr val="tx1"/>
                    </a:solidFill>
                  </a:rPr>
                  <a:t>PAGAMENTO</a:t>
                </a:r>
              </a:p>
            </p:txBody>
          </p:sp>
        </p:grpSp>
        <p:pic>
          <p:nvPicPr>
            <p:cNvPr id="44" name="Immagine 4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15467" y="2341592"/>
              <a:ext cx="383095" cy="330345"/>
            </a:xfrm>
            <a:prstGeom prst="rect">
              <a:avLst/>
            </a:prstGeom>
          </p:spPr>
        </p:pic>
      </p:grpSp>
      <p:grpSp>
        <p:nvGrpSpPr>
          <p:cNvPr id="72" name="Gruppo 71"/>
          <p:cNvGrpSpPr/>
          <p:nvPr/>
        </p:nvGrpSpPr>
        <p:grpSpPr>
          <a:xfrm>
            <a:off x="10819483" y="2247880"/>
            <a:ext cx="2233679" cy="664775"/>
            <a:chOff x="3251199" y="2355420"/>
            <a:chExt cx="1625600" cy="16256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73" name="Rettangolo arrotondato 72"/>
            <p:cNvSpPr/>
            <p:nvPr/>
          </p:nvSpPr>
          <p:spPr>
            <a:xfrm>
              <a:off x="3251199" y="2355420"/>
              <a:ext cx="1625600" cy="16256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Rettangolo 73"/>
            <p:cNvSpPr/>
            <p:nvPr/>
          </p:nvSpPr>
          <p:spPr>
            <a:xfrm>
              <a:off x="3375488" y="2401331"/>
              <a:ext cx="1466890" cy="146689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0796" tIns="100796" rIns="100796" bIns="100796" numCol="1" spcCol="1270" anchor="ctr" anchorCtr="0">
              <a:noAutofit/>
            </a:bodyPr>
            <a:lstStyle/>
            <a:p>
              <a:pPr algn="ctr" defTabSz="17639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dirty="0" smtClean="0">
                  <a:solidFill>
                    <a:schemeClr val="tx1"/>
                  </a:solidFill>
                </a:rPr>
                <a:t>FORMULAZIONE RICHIESTA</a:t>
              </a:r>
              <a:endParaRPr lang="it-IT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1" name="Gruppo 230"/>
          <p:cNvGrpSpPr/>
          <p:nvPr/>
        </p:nvGrpSpPr>
        <p:grpSpPr>
          <a:xfrm>
            <a:off x="2823135" y="1256501"/>
            <a:ext cx="2573324" cy="788145"/>
            <a:chOff x="2907428" y="1315285"/>
            <a:chExt cx="1894425" cy="555221"/>
          </a:xfrm>
          <a:solidFill>
            <a:schemeClr val="accent6">
              <a:lumMod val="60000"/>
              <a:lumOff val="40000"/>
            </a:schemeClr>
          </a:solidFill>
        </p:grpSpPr>
        <p:grpSp>
          <p:nvGrpSpPr>
            <p:cNvPr id="45" name="Gruppo 44"/>
            <p:cNvGrpSpPr/>
            <p:nvPr/>
          </p:nvGrpSpPr>
          <p:grpSpPr>
            <a:xfrm>
              <a:off x="2911243" y="1315285"/>
              <a:ext cx="1890610" cy="555221"/>
              <a:chOff x="3251199" y="2355420"/>
              <a:chExt cx="1625600" cy="1625600"/>
            </a:xfrm>
            <a:grpFill/>
          </p:grpSpPr>
          <p:sp>
            <p:nvSpPr>
              <p:cNvPr id="46" name="Rettangolo arrotondato 45"/>
              <p:cNvSpPr/>
              <p:nvPr/>
            </p:nvSpPr>
            <p:spPr>
              <a:xfrm>
                <a:off x="3251199" y="2355420"/>
                <a:ext cx="1625600" cy="1625600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7" name="Rettangolo 46"/>
              <p:cNvSpPr/>
              <p:nvPr/>
            </p:nvSpPr>
            <p:spPr>
              <a:xfrm>
                <a:off x="3743541" y="2434775"/>
                <a:ext cx="1032776" cy="146689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0796" tIns="100796" rIns="100796" bIns="100796" numCol="1" spcCol="1270" anchor="ctr" anchorCtr="0">
                <a:noAutofit/>
              </a:bodyPr>
              <a:lstStyle/>
              <a:p>
                <a:pPr algn="ctr" defTabSz="176391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600" b="1" dirty="0">
                    <a:solidFill>
                      <a:schemeClr val="tx1"/>
                    </a:solidFill>
                  </a:rPr>
                  <a:t>PRESSO SME </a:t>
                </a:r>
              </a:p>
            </p:txBody>
          </p:sp>
        </p:grpSp>
        <p:pic>
          <p:nvPicPr>
            <p:cNvPr id="225" name="Immagine 224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3926"/>
            <a:stretch/>
          </p:blipFill>
          <p:spPr>
            <a:xfrm>
              <a:off x="2907428" y="1332384"/>
              <a:ext cx="721059" cy="495652"/>
            </a:xfrm>
            <a:prstGeom prst="rect">
              <a:avLst/>
            </a:prstGeom>
            <a:noFill/>
          </p:spPr>
        </p:pic>
      </p:grpSp>
      <p:cxnSp>
        <p:nvCxnSpPr>
          <p:cNvPr id="238" name="Connettore 4 237"/>
          <p:cNvCxnSpPr>
            <a:stCxn id="124" idx="2"/>
            <a:endCxn id="257" idx="1"/>
          </p:cNvCxnSpPr>
          <p:nvPr/>
        </p:nvCxnSpPr>
        <p:spPr>
          <a:xfrm rot="16200000" flipH="1">
            <a:off x="6870096" y="7972505"/>
            <a:ext cx="565992" cy="3189719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4" name="Gruppo 253"/>
          <p:cNvGrpSpPr/>
          <p:nvPr/>
        </p:nvGrpSpPr>
        <p:grpSpPr>
          <a:xfrm>
            <a:off x="8747952" y="9027748"/>
            <a:ext cx="2722293" cy="1645226"/>
            <a:chOff x="957673" y="7405823"/>
            <a:chExt cx="1676703" cy="2090093"/>
          </a:xfrm>
        </p:grpSpPr>
        <p:grpSp>
          <p:nvGrpSpPr>
            <p:cNvPr id="255" name="Gruppo 254"/>
            <p:cNvGrpSpPr/>
            <p:nvPr/>
          </p:nvGrpSpPr>
          <p:grpSpPr>
            <a:xfrm>
              <a:off x="957673" y="7405823"/>
              <a:ext cx="1676703" cy="2090093"/>
              <a:chOff x="3251199" y="2369076"/>
              <a:chExt cx="862681" cy="162559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257" name="Rettangolo arrotondato 256"/>
              <p:cNvSpPr/>
              <p:nvPr/>
            </p:nvSpPr>
            <p:spPr>
              <a:xfrm>
                <a:off x="3251199" y="2369076"/>
                <a:ext cx="862681" cy="1625599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8" name="Rettangolo 257"/>
              <p:cNvSpPr/>
              <p:nvPr/>
            </p:nvSpPr>
            <p:spPr>
              <a:xfrm>
                <a:off x="3292362" y="2910631"/>
                <a:ext cx="790520" cy="97526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0796" tIns="100796" rIns="100796" bIns="100796" numCol="1" spcCol="1270" anchor="ctr" anchorCtr="0">
                <a:noAutofit/>
              </a:bodyPr>
              <a:lstStyle/>
              <a:p>
                <a:pPr algn="ctr" defTabSz="1763918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it-IT" sz="1984" u="sng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SPEDIZIONE DELLE CARTE ALL’UTENTE</a:t>
                </a:r>
                <a:endParaRPr lang="it-IT" sz="1736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pic>
          <p:nvPicPr>
            <p:cNvPr id="256" name="Immagine 25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5931" y="7405823"/>
              <a:ext cx="580186" cy="1219396"/>
            </a:xfrm>
            <a:prstGeom prst="rect">
              <a:avLst/>
            </a:prstGeom>
          </p:spPr>
        </p:pic>
      </p:grpSp>
      <p:cxnSp>
        <p:nvCxnSpPr>
          <p:cNvPr id="132" name="Connettore 2 131"/>
          <p:cNvCxnSpPr>
            <a:endCxn id="121" idx="0"/>
          </p:cNvCxnSpPr>
          <p:nvPr/>
        </p:nvCxnSpPr>
        <p:spPr>
          <a:xfrm>
            <a:off x="9893664" y="6141377"/>
            <a:ext cx="1526" cy="37723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Immagine 8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394" y="3391420"/>
            <a:ext cx="453308" cy="586517"/>
          </a:xfrm>
          <a:prstGeom prst="rect">
            <a:avLst/>
          </a:prstGeom>
        </p:spPr>
      </p:pic>
      <p:pic>
        <p:nvPicPr>
          <p:cNvPr id="93" name="Immagine 9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26"/>
          <a:stretch/>
        </p:blipFill>
        <p:spPr>
          <a:xfrm>
            <a:off x="2637389" y="3348683"/>
            <a:ext cx="575749" cy="495316"/>
          </a:xfrm>
          <a:prstGeom prst="rect">
            <a:avLst/>
          </a:prstGeom>
          <a:noFill/>
        </p:spPr>
      </p:pic>
      <p:pic>
        <p:nvPicPr>
          <p:cNvPr id="96" name="Immagine 9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624" y="6488559"/>
            <a:ext cx="533920" cy="690817"/>
          </a:xfrm>
          <a:prstGeom prst="rect">
            <a:avLst/>
          </a:prstGeom>
        </p:spPr>
      </p:pic>
      <p:pic>
        <p:nvPicPr>
          <p:cNvPr id="97" name="Immagine 9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26"/>
          <a:stretch/>
        </p:blipFill>
        <p:spPr>
          <a:xfrm>
            <a:off x="4047448" y="6543217"/>
            <a:ext cx="575749" cy="495316"/>
          </a:xfrm>
          <a:prstGeom prst="rect">
            <a:avLst/>
          </a:prstGeom>
          <a:noFill/>
        </p:spPr>
      </p:pic>
      <p:sp>
        <p:nvSpPr>
          <p:cNvPr id="2" name="CasellaDiTesto 1"/>
          <p:cNvSpPr txBox="1"/>
          <p:nvPr/>
        </p:nvSpPr>
        <p:spPr>
          <a:xfrm>
            <a:off x="6951808" y="782572"/>
            <a:ext cx="1800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INOLTRO RICHIESTA</a:t>
            </a:r>
            <a:endParaRPr lang="it-IT" sz="1200" b="1" dirty="0"/>
          </a:p>
        </p:txBody>
      </p:sp>
      <p:sp>
        <p:nvSpPr>
          <p:cNvPr id="95" name="CasellaDiTesto 94"/>
          <p:cNvSpPr txBox="1"/>
          <p:nvPr/>
        </p:nvSpPr>
        <p:spPr>
          <a:xfrm>
            <a:off x="3071173" y="779003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OPZIONE A</a:t>
            </a:r>
            <a:endParaRPr lang="it-IT" sz="1200" dirty="0"/>
          </a:p>
        </p:txBody>
      </p:sp>
      <p:sp>
        <p:nvSpPr>
          <p:cNvPr id="98" name="CasellaDiTesto 97"/>
          <p:cNvSpPr txBox="1"/>
          <p:nvPr/>
        </p:nvSpPr>
        <p:spPr>
          <a:xfrm>
            <a:off x="9780813" y="770198"/>
            <a:ext cx="3437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OPZIONE B </a:t>
            </a:r>
          </a:p>
          <a:p>
            <a:pPr algn="ctr"/>
            <a:r>
              <a:rPr lang="it-IT" sz="1200" dirty="0" smtClean="0"/>
              <a:t> </a:t>
            </a:r>
            <a:endParaRPr lang="it-IT" sz="1200" dirty="0"/>
          </a:p>
        </p:txBody>
      </p:sp>
      <p:sp>
        <p:nvSpPr>
          <p:cNvPr id="107" name="CasellaDiTesto 106"/>
          <p:cNvSpPr txBox="1"/>
          <p:nvPr/>
        </p:nvSpPr>
        <p:spPr>
          <a:xfrm>
            <a:off x="975121" y="1912806"/>
            <a:ext cx="1633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OPZIONE 1</a:t>
            </a:r>
          </a:p>
          <a:p>
            <a:pPr algn="ctr"/>
            <a:endParaRPr lang="it-IT" sz="1200" dirty="0"/>
          </a:p>
        </p:txBody>
      </p:sp>
      <p:sp>
        <p:nvSpPr>
          <p:cNvPr id="108" name="CasellaDiTesto 107"/>
          <p:cNvSpPr txBox="1"/>
          <p:nvPr/>
        </p:nvSpPr>
        <p:spPr>
          <a:xfrm>
            <a:off x="4809483" y="1926604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OPZIONE 2</a:t>
            </a:r>
            <a:endParaRPr lang="it-IT" sz="1200" dirty="0"/>
          </a:p>
        </p:txBody>
      </p:sp>
      <p:cxnSp>
        <p:nvCxnSpPr>
          <p:cNvPr id="12" name="Connettore 4 11"/>
          <p:cNvCxnSpPr>
            <a:stCxn id="58" idx="2"/>
            <a:endCxn id="61" idx="0"/>
          </p:cNvCxnSpPr>
          <p:nvPr/>
        </p:nvCxnSpPr>
        <p:spPr>
          <a:xfrm rot="16200000" flipH="1">
            <a:off x="4546631" y="3277003"/>
            <a:ext cx="399630" cy="163808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asellaDiTesto 109"/>
          <p:cNvSpPr txBox="1"/>
          <p:nvPr/>
        </p:nvSpPr>
        <p:spPr>
          <a:xfrm>
            <a:off x="4305696" y="3899504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ESITO POSITIVO</a:t>
            </a:r>
            <a:endParaRPr lang="it-IT" sz="1200" dirty="0"/>
          </a:p>
        </p:txBody>
      </p:sp>
      <p:grpSp>
        <p:nvGrpSpPr>
          <p:cNvPr id="111" name="Gruppo 110"/>
          <p:cNvGrpSpPr/>
          <p:nvPr/>
        </p:nvGrpSpPr>
        <p:grpSpPr>
          <a:xfrm>
            <a:off x="266344" y="4288661"/>
            <a:ext cx="3087817" cy="826522"/>
            <a:chOff x="3251199" y="2355420"/>
            <a:chExt cx="1625600" cy="16256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12" name="Rettangolo arrotondato 111"/>
            <p:cNvSpPr/>
            <p:nvPr/>
          </p:nvSpPr>
          <p:spPr>
            <a:xfrm>
              <a:off x="3251199" y="2355420"/>
              <a:ext cx="1625600" cy="162560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3" name="Rettangolo 112"/>
            <p:cNvSpPr/>
            <p:nvPr/>
          </p:nvSpPr>
          <p:spPr>
            <a:xfrm>
              <a:off x="3298447" y="2486744"/>
              <a:ext cx="1509954" cy="144432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0796" tIns="100796" rIns="100796" bIns="100796" numCol="1" spcCol="1270" anchor="ctr" anchorCtr="0">
              <a:noAutofit/>
            </a:bodyPr>
            <a:lstStyle/>
            <a:p>
              <a:pPr algn="ctr" defTabSz="17639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dirty="0">
                  <a:solidFill>
                    <a:srgbClr val="FF0000"/>
                  </a:solidFill>
                </a:rPr>
                <a:t>COMUNICAZIONE </a:t>
              </a:r>
              <a:r>
                <a:rPr lang="it-IT" sz="1400" b="1" dirty="0" smtClean="0">
                  <a:solidFill>
                    <a:srgbClr val="FF0000"/>
                  </a:solidFill>
                </a:rPr>
                <a:t>DI NON </a:t>
              </a:r>
              <a:r>
                <a:rPr lang="it-IT" sz="1400" b="1" dirty="0">
                  <a:solidFill>
                    <a:srgbClr val="FF0000"/>
                  </a:solidFill>
                </a:rPr>
                <a:t>ACCETTAZIONE </a:t>
              </a:r>
              <a:r>
                <a:rPr lang="it-IT" sz="1400" b="1" dirty="0" smtClean="0">
                  <a:solidFill>
                    <a:srgbClr val="FF0000"/>
                  </a:solidFill>
                </a:rPr>
                <a:t> DELLA RICHIESTA </a:t>
              </a:r>
              <a:endParaRPr lang="it-IT" sz="14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14" name="Connettore 4 113"/>
          <p:cNvCxnSpPr>
            <a:stCxn id="58" idx="2"/>
            <a:endCxn id="112" idx="0"/>
          </p:cNvCxnSpPr>
          <p:nvPr/>
        </p:nvCxnSpPr>
        <p:spPr>
          <a:xfrm rot="5400000">
            <a:off x="2672613" y="3033871"/>
            <a:ext cx="392430" cy="21171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CasellaDiTesto 116"/>
          <p:cNvSpPr txBox="1"/>
          <p:nvPr/>
        </p:nvSpPr>
        <p:spPr>
          <a:xfrm>
            <a:off x="1547164" y="3863895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ESITO NEGATIVO</a:t>
            </a:r>
            <a:endParaRPr lang="it-IT" sz="1200" dirty="0"/>
          </a:p>
        </p:txBody>
      </p:sp>
      <p:cxnSp>
        <p:nvCxnSpPr>
          <p:cNvPr id="28" name="Connettore 4 27"/>
          <p:cNvCxnSpPr>
            <a:endCxn id="86" idx="0"/>
          </p:cNvCxnSpPr>
          <p:nvPr/>
        </p:nvCxnSpPr>
        <p:spPr>
          <a:xfrm rot="5400000">
            <a:off x="10489151" y="3052575"/>
            <a:ext cx="804243" cy="1992161"/>
          </a:xfrm>
          <a:prstGeom prst="bentConnector3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CasellaDiTesto 122"/>
          <p:cNvSpPr txBox="1"/>
          <p:nvPr/>
        </p:nvSpPr>
        <p:spPr>
          <a:xfrm>
            <a:off x="9558689" y="3857910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ESITO POSITIVO</a:t>
            </a:r>
            <a:endParaRPr lang="it-IT" sz="1200" dirty="0"/>
          </a:p>
        </p:txBody>
      </p:sp>
      <p:grpSp>
        <p:nvGrpSpPr>
          <p:cNvPr id="127" name="Gruppo 126"/>
          <p:cNvGrpSpPr/>
          <p:nvPr/>
        </p:nvGrpSpPr>
        <p:grpSpPr>
          <a:xfrm>
            <a:off x="11606693" y="4469503"/>
            <a:ext cx="3060335" cy="848879"/>
            <a:chOff x="1347412" y="3872478"/>
            <a:chExt cx="1089152" cy="1089152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28" name="Rettangolo arrotondato 127"/>
            <p:cNvSpPr/>
            <p:nvPr/>
          </p:nvSpPr>
          <p:spPr>
            <a:xfrm>
              <a:off x="1347412" y="3872478"/>
              <a:ext cx="1089152" cy="1089152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9" name="Rettangolo 128"/>
            <p:cNvSpPr/>
            <p:nvPr/>
          </p:nvSpPr>
          <p:spPr>
            <a:xfrm>
              <a:off x="1425729" y="4063677"/>
              <a:ext cx="982816" cy="7770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548" tIns="53548" rIns="53548" bIns="53548" numCol="1" spcCol="1270" anchor="ctr" anchorCtr="0">
              <a:noAutofit/>
            </a:bodyPr>
            <a:lstStyle/>
            <a:p>
              <a:pPr algn="ctr" defTabSz="176391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dirty="0">
                  <a:solidFill>
                    <a:srgbClr val="FF0000"/>
                  </a:solidFill>
                </a:rPr>
                <a:t>COMUNICAZIONE DI NON ACCETTAZIONE </a:t>
              </a:r>
              <a:r>
                <a:rPr lang="it-IT" sz="1400" b="1" dirty="0" smtClean="0">
                  <a:solidFill>
                    <a:srgbClr val="FF0000"/>
                  </a:solidFill>
                </a:rPr>
                <a:t>DELLA RICHIESTA</a:t>
              </a:r>
              <a:endParaRPr lang="it-IT" sz="14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33" name="Connettore 4 132"/>
          <p:cNvCxnSpPr>
            <a:endCxn id="128" idx="0"/>
          </p:cNvCxnSpPr>
          <p:nvPr/>
        </p:nvCxnSpPr>
        <p:spPr>
          <a:xfrm rot="16200000" flipH="1">
            <a:off x="12084396" y="3417038"/>
            <a:ext cx="855420" cy="1249509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CasellaDiTesto 135"/>
          <p:cNvSpPr txBox="1"/>
          <p:nvPr/>
        </p:nvSpPr>
        <p:spPr>
          <a:xfrm>
            <a:off x="11831413" y="3852252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ESITO NEGATIVO</a:t>
            </a:r>
            <a:endParaRPr lang="it-IT" sz="1200" dirty="0"/>
          </a:p>
        </p:txBody>
      </p:sp>
      <p:grpSp>
        <p:nvGrpSpPr>
          <p:cNvPr id="138" name="Gruppo 137"/>
          <p:cNvGrpSpPr/>
          <p:nvPr/>
        </p:nvGrpSpPr>
        <p:grpSpPr>
          <a:xfrm>
            <a:off x="3940338" y="7400536"/>
            <a:ext cx="3250302" cy="860580"/>
            <a:chOff x="664034" y="3349159"/>
            <a:chExt cx="1089152" cy="108915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0" name="Rettangolo arrotondato 139"/>
            <p:cNvSpPr/>
            <p:nvPr/>
          </p:nvSpPr>
          <p:spPr>
            <a:xfrm>
              <a:off x="664034" y="3349159"/>
              <a:ext cx="1089152" cy="1089153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1" name="Rettangolo 140"/>
            <p:cNvSpPr/>
            <p:nvPr/>
          </p:nvSpPr>
          <p:spPr>
            <a:xfrm>
              <a:off x="732993" y="3497300"/>
              <a:ext cx="982816" cy="71027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548" tIns="53548" rIns="53548" bIns="53548" numCol="1" spcCol="1270" anchor="ctr" anchorCtr="0">
              <a:noAutofit/>
            </a:bodyPr>
            <a:lstStyle/>
            <a:p>
              <a:pPr algn="ctr" defTabSz="9370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dirty="0">
                  <a:solidFill>
                    <a:schemeClr val="tx1"/>
                  </a:solidFill>
                </a:rPr>
                <a:t>EMISSIONE/INVIO TRAMITE E-MAIL DELLA </a:t>
              </a:r>
              <a:r>
                <a:rPr lang="it-IT" sz="1400" b="1" dirty="0" smtClean="0">
                  <a:solidFill>
                    <a:schemeClr val="tx1"/>
                  </a:solidFill>
                </a:rPr>
                <a:t>TESSERA </a:t>
              </a:r>
              <a:r>
                <a:rPr lang="it-IT" sz="1400" b="1" dirty="0">
                  <a:solidFill>
                    <a:schemeClr val="tx1"/>
                  </a:solidFill>
                </a:rPr>
                <a:t>PROVVISORIA</a:t>
              </a:r>
            </a:p>
          </p:txBody>
        </p:sp>
      </p:grpSp>
      <p:cxnSp>
        <p:nvCxnSpPr>
          <p:cNvPr id="142" name="Connettore 2 141"/>
          <p:cNvCxnSpPr>
            <a:stCxn id="64" idx="2"/>
            <a:endCxn id="140" idx="0"/>
          </p:cNvCxnSpPr>
          <p:nvPr/>
        </p:nvCxnSpPr>
        <p:spPr>
          <a:xfrm flipH="1">
            <a:off x="5565489" y="7182459"/>
            <a:ext cx="3954" cy="218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asellaDiTesto 146"/>
          <p:cNvSpPr txBox="1"/>
          <p:nvPr/>
        </p:nvSpPr>
        <p:spPr>
          <a:xfrm>
            <a:off x="2970634" y="2813539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STEP 1 </a:t>
            </a:r>
            <a:endParaRPr lang="it-IT" sz="1200" dirty="0"/>
          </a:p>
        </p:txBody>
      </p:sp>
      <p:sp>
        <p:nvSpPr>
          <p:cNvPr id="148" name="CasellaDiTesto 147"/>
          <p:cNvSpPr txBox="1"/>
          <p:nvPr/>
        </p:nvSpPr>
        <p:spPr>
          <a:xfrm>
            <a:off x="6003120" y="4099445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STEP 2a </a:t>
            </a:r>
            <a:endParaRPr lang="it-IT" sz="1200" dirty="0"/>
          </a:p>
        </p:txBody>
      </p:sp>
      <p:sp>
        <p:nvSpPr>
          <p:cNvPr id="149" name="CasellaDiTesto 148"/>
          <p:cNvSpPr txBox="1"/>
          <p:nvPr/>
        </p:nvSpPr>
        <p:spPr>
          <a:xfrm>
            <a:off x="27486" y="4077636"/>
            <a:ext cx="1194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STEP 2b </a:t>
            </a:r>
            <a:endParaRPr lang="it-IT" sz="1200" dirty="0"/>
          </a:p>
        </p:txBody>
      </p:sp>
      <p:sp>
        <p:nvSpPr>
          <p:cNvPr id="150" name="CasellaDiTesto 149"/>
          <p:cNvSpPr txBox="1"/>
          <p:nvPr/>
        </p:nvSpPr>
        <p:spPr>
          <a:xfrm>
            <a:off x="13435652" y="4247751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STEP 3b </a:t>
            </a:r>
            <a:endParaRPr lang="it-IT" sz="1200" dirty="0"/>
          </a:p>
        </p:txBody>
      </p:sp>
      <p:grpSp>
        <p:nvGrpSpPr>
          <p:cNvPr id="151" name="Gruppo 150"/>
          <p:cNvGrpSpPr/>
          <p:nvPr/>
        </p:nvGrpSpPr>
        <p:grpSpPr>
          <a:xfrm>
            <a:off x="10783382" y="3168536"/>
            <a:ext cx="2414887" cy="709865"/>
            <a:chOff x="12167139" y="1649215"/>
            <a:chExt cx="1535945" cy="462254"/>
          </a:xfrm>
        </p:grpSpPr>
        <p:grpSp>
          <p:nvGrpSpPr>
            <p:cNvPr id="154" name="Gruppo 153"/>
            <p:cNvGrpSpPr/>
            <p:nvPr/>
          </p:nvGrpSpPr>
          <p:grpSpPr>
            <a:xfrm>
              <a:off x="12167139" y="1649215"/>
              <a:ext cx="1462132" cy="432894"/>
              <a:chOff x="3251199" y="2355420"/>
              <a:chExt cx="1625600" cy="1625600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156" name="Rettangolo arrotondato 155"/>
              <p:cNvSpPr/>
              <p:nvPr/>
            </p:nvSpPr>
            <p:spPr>
              <a:xfrm>
                <a:off x="3251199" y="2355420"/>
                <a:ext cx="1625600" cy="1625600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7" name="Rettangolo 156"/>
              <p:cNvSpPr/>
              <p:nvPr/>
            </p:nvSpPr>
            <p:spPr>
              <a:xfrm>
                <a:off x="3330554" y="2434776"/>
                <a:ext cx="1466890" cy="1466890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0796" tIns="100796" rIns="100796" bIns="100796" numCol="1" spcCol="1270" anchor="ctr" anchorCtr="0">
                <a:noAutofit/>
              </a:bodyPr>
              <a:lstStyle/>
              <a:p>
                <a:pPr algn="ctr" defTabSz="1763918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400" b="1" dirty="0">
                    <a:solidFill>
                      <a:schemeClr val="tx1"/>
                    </a:solidFill>
                  </a:rPr>
                  <a:t>VERIFICA REQUISITI</a:t>
                </a:r>
              </a:p>
            </p:txBody>
          </p:sp>
        </p:grpSp>
        <p:pic>
          <p:nvPicPr>
            <p:cNvPr id="155" name="Immagine 15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40500" y="1693948"/>
              <a:ext cx="362584" cy="417521"/>
            </a:xfrm>
            <a:prstGeom prst="rect">
              <a:avLst/>
            </a:prstGeom>
          </p:spPr>
        </p:pic>
      </p:grpSp>
      <p:cxnSp>
        <p:nvCxnSpPr>
          <p:cNvPr id="158" name="Connettore 2 157"/>
          <p:cNvCxnSpPr>
            <a:stCxn id="73" idx="2"/>
            <a:endCxn id="157" idx="0"/>
          </p:cNvCxnSpPr>
          <p:nvPr/>
        </p:nvCxnSpPr>
        <p:spPr>
          <a:xfrm flipH="1">
            <a:off x="11932800" y="2912655"/>
            <a:ext cx="3523" cy="28833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CasellaDiTesto 160"/>
          <p:cNvSpPr txBox="1"/>
          <p:nvPr/>
        </p:nvSpPr>
        <p:spPr>
          <a:xfrm>
            <a:off x="7869124" y="4266296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STEP 3a </a:t>
            </a:r>
            <a:endParaRPr lang="it-IT" sz="1200" dirty="0"/>
          </a:p>
        </p:txBody>
      </p:sp>
      <p:sp>
        <p:nvSpPr>
          <p:cNvPr id="162" name="CasellaDiTesto 161"/>
          <p:cNvSpPr txBox="1"/>
          <p:nvPr/>
        </p:nvSpPr>
        <p:spPr>
          <a:xfrm>
            <a:off x="6057903" y="5127803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STEP 4</a:t>
            </a:r>
            <a:endParaRPr lang="it-IT" sz="1200" dirty="0"/>
          </a:p>
        </p:txBody>
      </p:sp>
      <p:sp>
        <p:nvSpPr>
          <p:cNvPr id="163" name="CasellaDiTesto 162"/>
          <p:cNvSpPr txBox="1"/>
          <p:nvPr/>
        </p:nvSpPr>
        <p:spPr>
          <a:xfrm>
            <a:off x="6057903" y="6150335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STEP 5</a:t>
            </a:r>
            <a:endParaRPr lang="it-IT" sz="1200" dirty="0"/>
          </a:p>
        </p:txBody>
      </p:sp>
      <p:sp>
        <p:nvSpPr>
          <p:cNvPr id="165" name="CasellaDiTesto 164"/>
          <p:cNvSpPr txBox="1"/>
          <p:nvPr/>
        </p:nvSpPr>
        <p:spPr>
          <a:xfrm>
            <a:off x="6086753" y="7197903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STEP 6</a:t>
            </a:r>
            <a:endParaRPr lang="it-IT" sz="1200" dirty="0"/>
          </a:p>
        </p:txBody>
      </p:sp>
      <p:sp>
        <p:nvSpPr>
          <p:cNvPr id="168" name="CasellaDiTesto 167"/>
          <p:cNvSpPr txBox="1"/>
          <p:nvPr/>
        </p:nvSpPr>
        <p:spPr>
          <a:xfrm>
            <a:off x="10304863" y="8854079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STEP 8</a:t>
            </a:r>
            <a:endParaRPr lang="it-IT" sz="1200" dirty="0"/>
          </a:p>
        </p:txBody>
      </p:sp>
      <p:sp>
        <p:nvSpPr>
          <p:cNvPr id="169" name="CasellaDiTesto 168"/>
          <p:cNvSpPr txBox="1"/>
          <p:nvPr/>
        </p:nvSpPr>
        <p:spPr>
          <a:xfrm>
            <a:off x="11887339" y="2048327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STEP 1 </a:t>
            </a:r>
            <a:endParaRPr lang="it-IT" sz="1200" dirty="0"/>
          </a:p>
        </p:txBody>
      </p:sp>
      <p:sp>
        <p:nvSpPr>
          <p:cNvPr id="116" name="CasellaDiTesto 115"/>
          <p:cNvSpPr txBox="1"/>
          <p:nvPr/>
        </p:nvSpPr>
        <p:spPr>
          <a:xfrm>
            <a:off x="11902195" y="2967585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STEP 2</a:t>
            </a:r>
            <a:endParaRPr lang="it-IT" sz="1200" dirty="0"/>
          </a:p>
        </p:txBody>
      </p:sp>
      <p:sp>
        <p:nvSpPr>
          <p:cNvPr id="118" name="CasellaDiTesto 117"/>
          <p:cNvSpPr txBox="1"/>
          <p:nvPr/>
        </p:nvSpPr>
        <p:spPr>
          <a:xfrm>
            <a:off x="7900177" y="5923074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STEP 4 </a:t>
            </a:r>
            <a:endParaRPr lang="it-IT" sz="1200" dirty="0"/>
          </a:p>
        </p:txBody>
      </p:sp>
      <p:grpSp>
        <p:nvGrpSpPr>
          <p:cNvPr id="115" name="Gruppo 114"/>
          <p:cNvGrpSpPr/>
          <p:nvPr/>
        </p:nvGrpSpPr>
        <p:grpSpPr>
          <a:xfrm>
            <a:off x="3933082" y="8423789"/>
            <a:ext cx="3250302" cy="860580"/>
            <a:chOff x="664034" y="3349159"/>
            <a:chExt cx="1089152" cy="108915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24" name="Rettangolo arrotondato 123"/>
            <p:cNvSpPr/>
            <p:nvPr/>
          </p:nvSpPr>
          <p:spPr>
            <a:xfrm>
              <a:off x="664034" y="3349159"/>
              <a:ext cx="1089152" cy="1089153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5" name="Rettangolo 124"/>
            <p:cNvSpPr/>
            <p:nvPr/>
          </p:nvSpPr>
          <p:spPr>
            <a:xfrm>
              <a:off x="732993" y="3497300"/>
              <a:ext cx="982816" cy="71027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548" tIns="53548" rIns="53548" bIns="53548" numCol="1" spcCol="1270" anchor="ctr" anchorCtr="0">
              <a:noAutofit/>
            </a:bodyPr>
            <a:lstStyle/>
            <a:p>
              <a:pPr algn="ctr" defTabSz="9370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dirty="0" smtClean="0">
                  <a:solidFill>
                    <a:schemeClr val="tx1"/>
                  </a:solidFill>
                </a:rPr>
                <a:t>EMISSIONE E STAMPA  </a:t>
              </a:r>
            </a:p>
            <a:p>
              <a:pPr algn="ctr" defTabSz="9370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dirty="0" smtClean="0">
                  <a:solidFill>
                    <a:schemeClr val="tx1"/>
                  </a:solidFill>
                </a:rPr>
                <a:t>CARTA ESERCITO/AMICI DELL’ESERCITO</a:t>
              </a:r>
              <a:endParaRPr lang="it-IT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6" name="CasellaDiTesto 125"/>
          <p:cNvSpPr txBox="1"/>
          <p:nvPr/>
        </p:nvSpPr>
        <p:spPr>
          <a:xfrm>
            <a:off x="6109261" y="8206281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STEP 7</a:t>
            </a:r>
            <a:endParaRPr lang="it-IT" sz="1200" dirty="0"/>
          </a:p>
        </p:txBody>
      </p:sp>
      <p:grpSp>
        <p:nvGrpSpPr>
          <p:cNvPr id="130" name="Gruppo 129"/>
          <p:cNvGrpSpPr/>
          <p:nvPr/>
        </p:nvGrpSpPr>
        <p:grpSpPr>
          <a:xfrm>
            <a:off x="8280600" y="7755191"/>
            <a:ext cx="3229180" cy="753676"/>
            <a:chOff x="664034" y="3349159"/>
            <a:chExt cx="1089152" cy="108915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31" name="Rettangolo arrotondato 130"/>
            <p:cNvSpPr/>
            <p:nvPr/>
          </p:nvSpPr>
          <p:spPr>
            <a:xfrm>
              <a:off x="664034" y="3349159"/>
              <a:ext cx="1089152" cy="1089153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4" name="Rettangolo 133"/>
            <p:cNvSpPr/>
            <p:nvPr/>
          </p:nvSpPr>
          <p:spPr>
            <a:xfrm>
              <a:off x="796632" y="3446535"/>
              <a:ext cx="843591" cy="71027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548" tIns="53548" rIns="53548" bIns="53548" numCol="1" spcCol="1270" anchor="ctr" anchorCtr="0">
              <a:noAutofit/>
            </a:bodyPr>
            <a:lstStyle/>
            <a:p>
              <a:pPr algn="ctr" defTabSz="9370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dirty="0">
                  <a:solidFill>
                    <a:schemeClr val="tx1"/>
                  </a:solidFill>
                </a:rPr>
                <a:t>VERIFICA ATTESTAZIONE DI PAGAMENTO</a:t>
              </a:r>
            </a:p>
          </p:txBody>
        </p:sp>
      </p:grpSp>
      <p:pic>
        <p:nvPicPr>
          <p:cNvPr id="135" name="Immagine 13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26"/>
          <a:stretch/>
        </p:blipFill>
        <p:spPr>
          <a:xfrm>
            <a:off x="8335557" y="7854194"/>
            <a:ext cx="575749" cy="495316"/>
          </a:xfrm>
          <a:prstGeom prst="rect">
            <a:avLst/>
          </a:prstGeom>
          <a:noFill/>
        </p:spPr>
      </p:pic>
      <p:cxnSp>
        <p:nvCxnSpPr>
          <p:cNvPr id="143" name="Connettore 2 142"/>
          <p:cNvCxnSpPr>
            <a:stCxn id="121" idx="2"/>
            <a:endCxn id="131" idx="0"/>
          </p:cNvCxnSpPr>
          <p:nvPr/>
        </p:nvCxnSpPr>
        <p:spPr>
          <a:xfrm>
            <a:off x="9895190" y="7519476"/>
            <a:ext cx="0" cy="23571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4" name="Immagine 1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444" y="7820267"/>
            <a:ext cx="533920" cy="690817"/>
          </a:xfrm>
          <a:prstGeom prst="rect">
            <a:avLst/>
          </a:prstGeom>
        </p:spPr>
      </p:pic>
      <p:cxnSp>
        <p:nvCxnSpPr>
          <p:cNvPr id="159" name="Connettore 2 158"/>
          <p:cNvCxnSpPr>
            <a:stCxn id="140" idx="2"/>
            <a:endCxn id="124" idx="0"/>
          </p:cNvCxnSpPr>
          <p:nvPr/>
        </p:nvCxnSpPr>
        <p:spPr>
          <a:xfrm flipH="1">
            <a:off x="5558233" y="8261116"/>
            <a:ext cx="7256" cy="162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4 12"/>
          <p:cNvCxnSpPr>
            <a:stCxn id="131" idx="2"/>
            <a:endCxn id="124" idx="3"/>
          </p:cNvCxnSpPr>
          <p:nvPr/>
        </p:nvCxnSpPr>
        <p:spPr>
          <a:xfrm rot="5400000">
            <a:off x="8366681" y="7325570"/>
            <a:ext cx="345212" cy="271180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Gruppo 159"/>
          <p:cNvGrpSpPr/>
          <p:nvPr/>
        </p:nvGrpSpPr>
        <p:grpSpPr>
          <a:xfrm>
            <a:off x="8335556" y="5543467"/>
            <a:ext cx="3116215" cy="786592"/>
            <a:chOff x="1412957" y="3872478"/>
            <a:chExt cx="1023607" cy="1089152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66" name="Rettangolo arrotondato 165"/>
            <p:cNvSpPr/>
            <p:nvPr/>
          </p:nvSpPr>
          <p:spPr>
            <a:xfrm>
              <a:off x="1412957" y="3872478"/>
              <a:ext cx="1023607" cy="1089152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0" name="Rettangolo 169"/>
            <p:cNvSpPr/>
            <p:nvPr/>
          </p:nvSpPr>
          <p:spPr>
            <a:xfrm>
              <a:off x="1412957" y="4063677"/>
              <a:ext cx="1023607" cy="7770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548" tIns="53548" rIns="53548" bIns="53548" numCol="1" spcCol="1270" anchor="ctr" anchorCtr="0">
              <a:noAutofit/>
            </a:bodyPr>
            <a:lstStyle/>
            <a:p>
              <a:pPr algn="ctr" defTabSz="9370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dirty="0">
                  <a:solidFill>
                    <a:schemeClr val="tx1"/>
                  </a:solidFill>
                </a:rPr>
                <a:t>EMISSIONE/INVIO </a:t>
              </a:r>
              <a:r>
                <a:rPr lang="it-IT" sz="1400" b="1" dirty="0" smtClean="0">
                  <a:solidFill>
                    <a:schemeClr val="tx1"/>
                  </a:solidFill>
                </a:rPr>
                <a:t>TRAMITE E-MAIL DELLA </a:t>
              </a:r>
              <a:r>
                <a:rPr lang="it-IT" sz="1400" b="1" dirty="0" smtClean="0">
                  <a:solidFill>
                    <a:schemeClr val="tx1"/>
                  </a:solidFill>
                </a:rPr>
                <a:t>TESSERA</a:t>
              </a:r>
              <a:r>
                <a:rPr lang="it-IT" sz="1400" b="1" dirty="0" smtClean="0">
                  <a:solidFill>
                    <a:schemeClr val="tx1"/>
                  </a:solidFill>
                </a:rPr>
                <a:t> PROVVISORIA A CURA DEL DIRETTORE DELL’OPS</a:t>
              </a:r>
              <a:endParaRPr lang="it-IT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1" name="CasellaDiTesto 170"/>
          <p:cNvSpPr txBox="1"/>
          <p:nvPr/>
        </p:nvSpPr>
        <p:spPr>
          <a:xfrm>
            <a:off x="7656317" y="6330612"/>
            <a:ext cx="1918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STEP 5</a:t>
            </a:r>
            <a:endParaRPr lang="it-IT" sz="1200" dirty="0"/>
          </a:p>
        </p:txBody>
      </p:sp>
      <p:sp>
        <p:nvSpPr>
          <p:cNvPr id="172" name="CasellaDiTesto 171"/>
          <p:cNvSpPr txBox="1"/>
          <p:nvPr/>
        </p:nvSpPr>
        <p:spPr>
          <a:xfrm>
            <a:off x="7664073" y="5335510"/>
            <a:ext cx="1918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STEP 4 </a:t>
            </a:r>
            <a:endParaRPr lang="it-IT" sz="1200" dirty="0"/>
          </a:p>
        </p:txBody>
      </p:sp>
      <p:cxnSp>
        <p:nvCxnSpPr>
          <p:cNvPr id="173" name="Connettore 2 172"/>
          <p:cNvCxnSpPr>
            <a:stCxn id="86" idx="2"/>
            <a:endCxn id="166" idx="0"/>
          </p:cNvCxnSpPr>
          <p:nvPr/>
        </p:nvCxnSpPr>
        <p:spPr>
          <a:xfrm flipH="1">
            <a:off x="9893664" y="5315093"/>
            <a:ext cx="1527" cy="22837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CasellaDiTesto 173"/>
          <p:cNvSpPr txBox="1"/>
          <p:nvPr/>
        </p:nvSpPr>
        <p:spPr>
          <a:xfrm>
            <a:off x="7748753" y="7572164"/>
            <a:ext cx="1633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STEP 6</a:t>
            </a:r>
            <a:endParaRPr lang="it-IT" sz="1200" dirty="0"/>
          </a:p>
        </p:txBody>
      </p:sp>
      <p:cxnSp>
        <p:nvCxnSpPr>
          <p:cNvPr id="4" name="Connettore 4 3"/>
          <p:cNvCxnSpPr>
            <a:stCxn id="49" idx="2"/>
            <a:endCxn id="56" idx="0"/>
          </p:cNvCxnSpPr>
          <p:nvPr/>
        </p:nvCxnSpPr>
        <p:spPr>
          <a:xfrm rot="16200000" flipH="1">
            <a:off x="9517838" y="-979515"/>
            <a:ext cx="542945" cy="39708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/>
          <p:cNvSpPr txBox="1"/>
          <p:nvPr/>
        </p:nvSpPr>
        <p:spPr>
          <a:xfrm>
            <a:off x="12628197" y="155491"/>
            <a:ext cx="2038831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Allegato "E"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136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1675</TotalTime>
  <Words>163</Words>
  <Application>Microsoft Office PowerPoint</Application>
  <PresentationFormat>Personalizzato</PresentationFormat>
  <Paragraphs>57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COLASANTI, Magg. Giuseppe</dc:creator>
  <cp:lastModifiedBy>TUROLLA, Cap. Ivan</cp:lastModifiedBy>
  <cp:revision>168</cp:revision>
  <cp:lastPrinted>2021-03-29T11:25:41Z</cp:lastPrinted>
  <dcterms:created xsi:type="dcterms:W3CDTF">2020-11-05T08:22:17Z</dcterms:created>
  <dcterms:modified xsi:type="dcterms:W3CDTF">2021-04-20T08:00:21Z</dcterms:modified>
</cp:coreProperties>
</file>